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79" r:id="rId2"/>
    <p:sldId id="266" r:id="rId3"/>
    <p:sldId id="267" r:id="rId4"/>
    <p:sldId id="268" r:id="rId5"/>
    <p:sldId id="261" r:id="rId6"/>
    <p:sldId id="263" r:id="rId7"/>
    <p:sldId id="275" r:id="rId8"/>
    <p:sldId id="272" r:id="rId9"/>
    <p:sldId id="276" r:id="rId10"/>
    <p:sldId id="277" r:id="rId11"/>
    <p:sldId id="27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FB"/>
    <a:srgbClr val="7D01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6"/>
    <p:restoredTop sz="79494"/>
  </p:normalViewPr>
  <p:slideViewPr>
    <p:cSldViewPr snapToGrid="0" snapToObjects="1">
      <p:cViewPr varScale="1">
        <p:scale>
          <a:sx n="85" d="100"/>
          <a:sy n="85" d="100"/>
        </p:scale>
        <p:origin x="47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70F66-0325-0E4D-9BF2-8C64ADB85079}" type="datetimeFigureOut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C68F8-3750-CA43-89E3-236C82B64C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176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68F8-3750-CA43-89E3-236C82B64C4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707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68F8-3750-CA43-89E3-236C82B64C4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531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6C9968-D9AD-6A44-A581-1E1FFB50B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14395" r="25441" b="20964"/>
          <a:stretch/>
        </p:blipFill>
        <p:spPr>
          <a:xfrm>
            <a:off x="9391385" y="2877928"/>
            <a:ext cx="1344940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50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13ED-EF72-A04D-B3E4-CE7F1C6A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 anchor="ctr" anchorCtr="0">
            <a:normAutofit/>
          </a:bodyPr>
          <a:lstStyle>
            <a:lvl1pPr algn="ctr">
              <a:defRPr sz="2400" b="1" baseline="0">
                <a:solidFill>
                  <a:srgbClr val="002CFB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B1A94-84C8-437E-81A5-F59A7B9593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4666154"/>
          </a:xfrm>
        </p:spPr>
        <p:txBody>
          <a:bodyPr/>
          <a:lstStyle>
            <a:lvl2pPr marL="685800" indent="-228600">
              <a:buFont typeface="시스템 서체"/>
              <a:buChar char="-"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4BEF9D9E-9869-E44B-A76B-17D3F1C7FB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E9F068-4258-BA48-8B6D-6701185B806C}" type="datetime1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80C173F5-352D-2348-BE81-DE4ECAF7F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kumimoji="1" lang="en" altLang="ko-KR" dirty="0"/>
              <a:t>(Part 1) </a:t>
            </a:r>
            <a:r>
              <a:rPr kumimoji="1" lang="ko-KR" altLang="en-US" dirty="0" err="1"/>
              <a:t>텐서플로우</a:t>
            </a:r>
            <a:r>
              <a:rPr kumimoji="1" lang="en-US" altLang="ko-KR" dirty="0"/>
              <a:t>(</a:t>
            </a:r>
            <a:r>
              <a:rPr kumimoji="1" lang="en" altLang="ko-KR" dirty="0"/>
              <a:t>TensorFlow) </a:t>
            </a:r>
            <a:r>
              <a:rPr kumimoji="1" lang="ko-KR" altLang="en-US" dirty="0"/>
              <a:t>기초 및 실습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85718F2-A468-8440-B9DF-8A0C9314E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41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B29607-E017-C041-B864-F633431EF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2DBD1E-68C0-CF4E-A3F5-8C95A3E35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586A0-19CF-F14F-86F7-65D5A502B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AFE9F068-4258-BA48-8B6D-6701185B806C}" type="datetime1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7C7F60-A7CC-0D4E-9C3D-E44CA5B4E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FC96-EA37-8B4B-AA2C-A110560CB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E50C79-BA89-5148-995B-81D7398F0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3" r="8386" b="8041"/>
          <a:stretch/>
        </p:blipFill>
        <p:spPr>
          <a:xfrm>
            <a:off x="0" y="6006230"/>
            <a:ext cx="1277655" cy="8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</a:t>
            </a:r>
            <a:r>
              <a:rPr lang="en" altLang="ko-KR" dirty="0"/>
              <a:t>TensorFlow) </a:t>
            </a:r>
            <a:r>
              <a:rPr lang="ko-KR" altLang="en-US" dirty="0"/>
              <a:t>기초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윤지석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/>
              <a:t>wltjr1007@korea.ac.kr</a:t>
            </a:r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8637" y="284958"/>
            <a:ext cx="6674721" cy="337199"/>
          </a:xfrm>
        </p:spPr>
        <p:txBody>
          <a:bodyPr/>
          <a:lstStyle/>
          <a:p>
            <a:r>
              <a:rPr lang="en-US" altLang="ko-KR" dirty="0"/>
              <a:t>(Summer School) </a:t>
            </a:r>
            <a:r>
              <a:rPr lang="ko-KR" altLang="en-US" dirty="0" err="1"/>
              <a:t>딥러닝</a:t>
            </a:r>
            <a:r>
              <a:rPr lang="ko-KR" altLang="en-US" dirty="0"/>
              <a:t> 기반 </a:t>
            </a:r>
            <a:r>
              <a:rPr lang="en-US" altLang="ko-KR" dirty="0"/>
              <a:t>Neuroimaging </a:t>
            </a:r>
            <a:r>
              <a:rPr lang="ko-KR" altLang="en-US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58" y="2879854"/>
            <a:ext cx="2113685" cy="1280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41084-B798-8940-AF52-72AB6EF2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요약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1A57BA-510D-AB44-A48E-82EF56EF092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kumimoji="1" lang="en-US" altLang="ko-KR" b="1" dirty="0"/>
                  <a:t>Graph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그래프 구축</a:t>
                </a:r>
                <a:r>
                  <a:rPr kumimoji="1" lang="en-US" altLang="ko-KR" dirty="0"/>
                  <a:t> –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Trainer</a:t>
                </a:r>
              </a:p>
              <a:p>
                <a:pPr marL="0" indent="0" algn="ctr">
                  <a:buNone/>
                </a:pPr>
                <a:r>
                  <a:rPr kumimoji="1" lang="en-US" altLang="ko-KR" dirty="0"/>
                  <a:t>Loss</a:t>
                </a:r>
                <a:r>
                  <a:rPr kumimoji="1" lang="ko-KR" altLang="en-US" dirty="0"/>
                  <a:t> 함수 정의</a:t>
                </a:r>
                <a:endParaRPr kumimoji="1" lang="en-US" altLang="ko-KR" dirty="0"/>
              </a:p>
              <a:p>
                <a:pPr marL="0" indent="0" algn="ctr">
                  <a:buNone/>
                </a:pPr>
                <a:r>
                  <a:rPr kumimoji="1" lang="en-US" altLang="ko-KR" dirty="0"/>
                  <a:t>Optimizer – </a:t>
                </a:r>
                <a:r>
                  <a:rPr kumimoji="1" lang="ko-KR" altLang="en-US" dirty="0"/>
                  <a:t>미분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갱신</a:t>
                </a:r>
                <a:endParaRPr kumimoji="1" lang="en-US" altLang="ko-KR" b="1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Session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입력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Feeding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출력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및 실행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sess.run</a:t>
                </a:r>
                <a:r>
                  <a:rPr kumimoji="1" lang="en-US" altLang="ko-KR" dirty="0"/>
                  <a:t>(Fetching)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1A57BA-510D-AB44-A48E-82EF56EF0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  <a:blipFill>
                <a:blip r:embed="rId3"/>
                <a:stretch>
                  <a:fillRect t="-3007" b="-3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DD3982-5E32-844E-95CC-ECE18C6964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7FD6AE-B143-E146-8826-FE0C942AF5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pic>
        <p:nvPicPr>
          <p:cNvPr id="6" name="Picture 8" descr="https://www.tensorflow.org/images/tensors_flowing.gif">
            <a:extLst>
              <a:ext uri="{FF2B5EF4-FFF2-40B4-BE49-F238E27FC236}">
                <a16:creationId xmlns:a16="http://schemas.microsoft.com/office/drawing/2014/main" id="{1EC0B8FA-EAFA-F849-9535-FB182D388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861" y="975722"/>
            <a:ext cx="2937589" cy="52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5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4531C-E56F-1549-9E82-017A9707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E6FDF-210A-3641-A5A5-6257630B21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kumimoji="1" lang="en-US" altLang="ko-KR" dirty="0"/>
              <a:t>Q &amp; A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552EA3-BF03-4241-8A96-40171AAA84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FEB3F1-A23B-4F49-BD9C-CE83D3B539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68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6B18D9-AE70-814B-BF56-48B235AC2A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9EA3912-5875-B14C-BF1C-A092FF39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Google Colaboratory </a:t>
            </a:r>
            <a:r>
              <a:rPr kumimoji="1" lang="ko-KR" altLang="en-US" dirty="0"/>
              <a:t>실습 환경 준비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C7D0BFB-A1BD-AB4F-BEC3-51B75118A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262093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dirty="0" err="1"/>
              <a:t>drive.google.com</a:t>
            </a:r>
            <a:r>
              <a:rPr kumimoji="1" lang="ko-KR" altLang="en-US" dirty="0"/>
              <a:t> 로그인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https://goo.gl/RCJQeg</a:t>
            </a:r>
            <a:r>
              <a:rPr kumimoji="1" lang="ko-KR" altLang="en-US" dirty="0"/>
              <a:t> 접속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Tutorial 1-1 </a:t>
            </a:r>
            <a:r>
              <a:rPr kumimoji="1" lang="ko-KR" altLang="en-US" dirty="0"/>
              <a:t>더블 클릭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연결 프로그램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Colaboratory 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왼쪽 상단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실습 모드에서 열기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클릭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셀 실행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각 셀의 재생 버튼 또는 단축키 사용</a:t>
            </a:r>
            <a:r>
              <a:rPr kumimoji="1" lang="en-US" altLang="ko-KR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kumimoji="1"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2F9637-C614-FF45-8CB9-7C6781A33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9" t="13455" r="7247"/>
          <a:stretch/>
        </p:blipFill>
        <p:spPr>
          <a:xfrm>
            <a:off x="670722" y="4039837"/>
            <a:ext cx="2757080" cy="1783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35E1A-61E4-3B4A-97C3-8BB97AC4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800" y="4041704"/>
            <a:ext cx="4570399" cy="17812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EF2384-02CC-194F-A53B-D62A33CB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232" y="3982076"/>
            <a:ext cx="2713758" cy="26708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143AD2-31BD-644A-8494-3386BF5CBC73}"/>
              </a:ext>
            </a:extLst>
          </p:cNvPr>
          <p:cNvSpPr/>
          <p:nvPr/>
        </p:nvSpPr>
        <p:spPr>
          <a:xfrm>
            <a:off x="1131570" y="4812030"/>
            <a:ext cx="202311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673A25-FF75-1949-8AD1-1326322ED91C}"/>
              </a:ext>
            </a:extLst>
          </p:cNvPr>
          <p:cNvSpPr/>
          <p:nvPr/>
        </p:nvSpPr>
        <p:spPr>
          <a:xfrm>
            <a:off x="4137660" y="4960620"/>
            <a:ext cx="1840230" cy="4114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55227C-C550-C945-B8FC-977EE5EA12A4}"/>
              </a:ext>
            </a:extLst>
          </p:cNvPr>
          <p:cNvSpPr/>
          <p:nvPr/>
        </p:nvSpPr>
        <p:spPr>
          <a:xfrm>
            <a:off x="8903970" y="4274820"/>
            <a:ext cx="2080260" cy="12496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91276A4D-43D8-5048-9930-F87F7B6E83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45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694B6D-1488-0D40-9042-CEDBA02366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BA661B-5B7C-0946-978A-5C37E76CCE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6410" y="2445846"/>
            <a:ext cx="5813866" cy="210733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b="1" dirty="0"/>
              <a:t>계산식</a:t>
            </a:r>
            <a:r>
              <a:rPr kumimoji="1" lang="ko-KR" altLang="en-US" dirty="0"/>
              <a:t>을</a:t>
            </a:r>
          </a:p>
          <a:p>
            <a:pPr marL="0" indent="0" algn="ctr">
              <a:buNone/>
            </a:pPr>
            <a:r>
              <a:rPr kumimoji="1" lang="en" altLang="ko-KR" b="1" dirty="0"/>
              <a:t>Tensor</a:t>
            </a:r>
            <a:r>
              <a:rPr kumimoji="1" lang="en" altLang="ko-KR" dirty="0"/>
              <a:t>: </a:t>
            </a:r>
            <a:r>
              <a:rPr kumimoji="1" lang="ko-KR" altLang="en-US" dirty="0" err="1"/>
              <a:t>텐서로</a:t>
            </a:r>
            <a:r>
              <a:rPr kumimoji="1" lang="ko-KR" altLang="en-US" dirty="0"/>
              <a:t> 형성된 그래프로</a:t>
            </a:r>
          </a:p>
          <a:p>
            <a:pPr marL="0" indent="0" algn="ctr">
              <a:buNone/>
            </a:pPr>
            <a:r>
              <a:rPr kumimoji="1" lang="en" altLang="ko-KR" b="1" dirty="0"/>
              <a:t>Flow</a:t>
            </a:r>
            <a:r>
              <a:rPr kumimoji="1" lang="en" altLang="ko-KR" dirty="0"/>
              <a:t>: </a:t>
            </a:r>
            <a:r>
              <a:rPr kumimoji="1" lang="ko-KR" altLang="en-US" dirty="0"/>
              <a:t>흘려 보내</a:t>
            </a:r>
          </a:p>
          <a:p>
            <a:pPr marL="0" indent="0" algn="ctr">
              <a:buNone/>
            </a:pPr>
            <a:r>
              <a:rPr kumimoji="1" lang="ko-KR" altLang="en-US" b="1" dirty="0"/>
              <a:t>풀어주는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라이브러리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4DD7C9-21B3-6E42-B6C1-886EEC3E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99" y="260728"/>
            <a:ext cx="1729088" cy="147365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605218C-7A77-D94A-8CEF-DE956A89D262}"/>
              </a:ext>
            </a:extLst>
          </p:cNvPr>
          <p:cNvGrpSpPr/>
          <p:nvPr/>
        </p:nvGrpSpPr>
        <p:grpSpPr>
          <a:xfrm>
            <a:off x="7875494" y="4126097"/>
            <a:ext cx="3155148" cy="1979532"/>
            <a:chOff x="6249452" y="4411980"/>
            <a:chExt cx="3155148" cy="19795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DC8E8A3-A96F-FE40-91B0-D491E2648C93}"/>
                </a:ext>
              </a:extLst>
            </p:cNvPr>
            <p:cNvGrpSpPr/>
            <p:nvPr/>
          </p:nvGrpSpPr>
          <p:grpSpPr>
            <a:xfrm>
              <a:off x="6249452" y="4411980"/>
              <a:ext cx="3155148" cy="1979532"/>
              <a:chOff x="943428" y="3293914"/>
              <a:chExt cx="3155148" cy="197953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E4EDDD6-3C8F-EF4E-BE92-B8E648B106EA}"/>
                  </a:ext>
                </a:extLst>
              </p:cNvPr>
              <p:cNvSpPr/>
              <p:nvPr/>
            </p:nvSpPr>
            <p:spPr>
              <a:xfrm>
                <a:off x="943428" y="3293914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C06A226-0300-3740-83BF-3D686FB1E076}"/>
                  </a:ext>
                </a:extLst>
              </p:cNvPr>
              <p:cNvSpPr/>
              <p:nvPr/>
            </p:nvSpPr>
            <p:spPr>
              <a:xfrm>
                <a:off x="943428" y="4323327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4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직선 화살표 연결선 12">
                <a:extLst>
                  <a:ext uri="{FF2B5EF4-FFF2-40B4-BE49-F238E27FC236}">
                    <a16:creationId xmlns:a16="http://schemas.microsoft.com/office/drawing/2014/main" id="{B2CD7E11-5244-1A4C-9A18-2ED96FF88EDE}"/>
                  </a:ext>
                </a:extLst>
              </p:cNvPr>
              <p:cNvCxnSpPr>
                <a:cxnSpLocks/>
                <a:stCxn id="13" idx="6"/>
                <a:endCxn id="15" idx="2"/>
              </p:cNvCxnSpPr>
              <p:nvPr/>
            </p:nvCxnSpPr>
            <p:spPr>
              <a:xfrm flipV="1">
                <a:off x="1576841" y="4296659"/>
                <a:ext cx="393262" cy="34337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E39D28-F6A7-C945-B78C-292800DB415E}"/>
                  </a:ext>
                </a:extLst>
              </p:cNvPr>
              <p:cNvSpPr txBox="1"/>
              <p:nvPr/>
            </p:nvSpPr>
            <p:spPr>
              <a:xfrm>
                <a:off x="177210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X</a:t>
                </a:r>
                <a:endParaRPr lang="ko-KR" altLang="en-US" dirty="0"/>
              </a:p>
            </p:txBody>
          </p:sp>
          <p:cxnSp>
            <p:nvCxnSpPr>
              <p:cNvPr id="16" name="직선 화살표 연결선 14">
                <a:extLst>
                  <a:ext uri="{FF2B5EF4-FFF2-40B4-BE49-F238E27FC236}">
                    <a16:creationId xmlns:a16="http://schemas.microsoft.com/office/drawing/2014/main" id="{0BBD5FC4-DA53-2049-A491-721E7577FBC1}"/>
                  </a:ext>
                </a:extLst>
              </p:cNvPr>
              <p:cNvCxnSpPr>
                <a:cxnSpLocks/>
                <a:stCxn id="12" idx="6"/>
                <a:endCxn id="15" idx="0"/>
              </p:cNvCxnSpPr>
              <p:nvPr/>
            </p:nvCxnSpPr>
            <p:spPr>
              <a:xfrm>
                <a:off x="1576841" y="3610621"/>
                <a:ext cx="393262" cy="31670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A5B1310-4EEA-EB49-B35B-387CD8C6F2B9}"/>
                  </a:ext>
                </a:extLst>
              </p:cNvPr>
              <p:cNvSpPr/>
              <p:nvPr/>
            </p:nvSpPr>
            <p:spPr>
              <a:xfrm>
                <a:off x="2499927" y="4640033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73E431-689B-FF4C-B88E-5E41A2E0C4C0}"/>
                  </a:ext>
                </a:extLst>
              </p:cNvPr>
              <p:cNvSpPr txBox="1"/>
              <p:nvPr/>
            </p:nvSpPr>
            <p:spPr>
              <a:xfrm>
                <a:off x="261863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+</a:t>
                </a:r>
                <a:endParaRPr lang="ko-KR" altLang="en-US" dirty="0"/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B77799E5-AAD4-4C41-A0CD-99502120800A}"/>
                  </a:ext>
                </a:extLst>
              </p:cNvPr>
              <p:cNvCxnSpPr>
                <a:cxnSpLocks/>
                <a:stCxn id="15" idx="3"/>
                <a:endCxn id="18" idx="1"/>
              </p:cNvCxnSpPr>
              <p:nvPr/>
            </p:nvCxnSpPr>
            <p:spPr>
              <a:xfrm>
                <a:off x="2168103" y="4111993"/>
                <a:ext cx="45053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B56C84E-8F2B-AF4C-8A1B-86E7B344F68F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H="1" flipV="1">
                <a:off x="2816633" y="4296659"/>
                <a:ext cx="1" cy="3433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D6AA60A-39BA-A644-8099-F3ED549D00A4}"/>
                  </a:ext>
                </a:extLst>
              </p:cNvPr>
              <p:cNvSpPr/>
              <p:nvPr/>
            </p:nvSpPr>
            <p:spPr>
              <a:xfrm>
                <a:off x="3465163" y="3808620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D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2A8E63CF-43A2-1F44-91A9-DBFBD1850066}"/>
                  </a:ext>
                </a:extLst>
              </p:cNvPr>
              <p:cNvCxnSpPr>
                <a:cxnSpLocks/>
                <a:stCxn id="18" idx="3"/>
                <a:endCxn id="21" idx="2"/>
              </p:cNvCxnSpPr>
              <p:nvPr/>
            </p:nvCxnSpPr>
            <p:spPr>
              <a:xfrm>
                <a:off x="3014633" y="4111993"/>
                <a:ext cx="450530" cy="133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BE11B-B250-2A42-9F69-08C9F14AE67F}"/>
                </a:ext>
              </a:extLst>
            </p:cNvPr>
            <p:cNvSpPr txBox="1"/>
            <p:nvPr/>
          </p:nvSpPr>
          <p:spPr>
            <a:xfrm>
              <a:off x="8800221" y="5916451"/>
              <a:ext cx="502817" cy="31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/>
                <a:t>D=?</a:t>
              </a:r>
              <a:endParaRPr kumimoji="1" lang="ko-KR" altLang="en-US" sz="1400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90D4B6E-2885-A646-B18A-9F4E2688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77" y="196413"/>
            <a:ext cx="5163182" cy="3678964"/>
          </a:xfrm>
          <a:prstGeom prst="rect">
            <a:avLst/>
          </a:prstGeom>
        </p:spPr>
      </p:pic>
      <p:sp>
        <p:nvSpPr>
          <p:cNvPr id="25" name="슬라이드 번호 개체 틀 4">
            <a:extLst>
              <a:ext uri="{FF2B5EF4-FFF2-40B4-BE49-F238E27FC236}">
                <a16:creationId xmlns:a16="http://schemas.microsoft.com/office/drawing/2014/main" id="{7C48AC32-F6AB-DC44-AFB1-7C9EB03C6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E0FF0A-455C-3F44-A843-37334AB06D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DA4D74-0820-D447-99FE-4C2DBA3955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7C17A78-D08D-A94D-B167-841D2F76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Tensorflow </a:t>
            </a:r>
            <a:r>
              <a:rPr kumimoji="1" lang="ko-KR" altLang="en-US" dirty="0"/>
              <a:t>구성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92931E0-8905-E24E-8F0D-60441729F2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622" y="2216923"/>
            <a:ext cx="6123255" cy="2907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ko-KR" sz="2400" b="1" dirty="0"/>
              <a:t>API</a:t>
            </a:r>
            <a:r>
              <a:rPr kumimoji="1" lang="en" altLang="ko-KR" sz="2400" dirty="0"/>
              <a:t> (Application Programming Interface)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</a:t>
            </a:r>
            <a:r>
              <a:rPr kumimoji="1" lang="ko-KR" altLang="en-US" sz="2400" dirty="0"/>
              <a:t>및 </a:t>
            </a:r>
            <a:r>
              <a:rPr kumimoji="1" lang="en" altLang="ko-KR" sz="2400" dirty="0"/>
              <a:t>GPU</a:t>
            </a:r>
            <a:r>
              <a:rPr kumimoji="1" lang="ko-KR" altLang="en-US" sz="2400" dirty="0"/>
              <a:t>에서 사용될 미리 정의된 </a:t>
            </a:r>
            <a:r>
              <a:rPr kumimoji="1" lang="ko-KR" altLang="en-US" sz="2400" b="1" dirty="0"/>
              <a:t>명령어</a:t>
            </a:r>
          </a:p>
          <a:p>
            <a:pPr marL="0" indent="0" algn="ctr">
              <a:buNone/>
            </a:pPr>
            <a:endParaRPr kumimoji="1" lang="ko-KR" altLang="en-US" sz="2400" dirty="0"/>
          </a:p>
          <a:p>
            <a:pPr marL="0" indent="0" algn="ctr">
              <a:buNone/>
            </a:pPr>
            <a:r>
              <a:rPr kumimoji="1" lang="en" altLang="ko-KR" sz="2400" dirty="0"/>
              <a:t>Tensorflow API: </a:t>
            </a:r>
            <a:r>
              <a:rPr kumimoji="1" lang="en" altLang="ko-KR" sz="2400" dirty="0" err="1"/>
              <a:t>tf.add</a:t>
            </a:r>
            <a:r>
              <a:rPr kumimoji="1" lang="en" altLang="ko-KR" sz="2400" dirty="0"/>
              <a:t>(A, B)</a:t>
            </a:r>
          </a:p>
          <a:p>
            <a:pPr marL="0" indent="0" algn="ctr">
              <a:buNone/>
            </a:pPr>
            <a:r>
              <a:rPr kumimoji="1" lang="en" altLang="ko-KR" sz="2400" dirty="0"/>
              <a:t>↓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/ GPU: A+B</a:t>
            </a:r>
            <a:endParaRPr kumimoji="1" lang="ko-KR" altLang="en-US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8B3442-F99B-3C4A-A681-AD57BF98DF15}"/>
              </a:ext>
            </a:extLst>
          </p:cNvPr>
          <p:cNvGrpSpPr/>
          <p:nvPr/>
        </p:nvGrpSpPr>
        <p:grpSpPr>
          <a:xfrm>
            <a:off x="6927060" y="1808493"/>
            <a:ext cx="4905041" cy="3726849"/>
            <a:chOff x="405669" y="1937691"/>
            <a:chExt cx="2871853" cy="2182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8557E-5ACD-F947-AF3C-7BC684105740}"/>
                </a:ext>
              </a:extLst>
            </p:cNvPr>
            <p:cNvGrpSpPr/>
            <p:nvPr/>
          </p:nvGrpSpPr>
          <p:grpSpPr>
            <a:xfrm>
              <a:off x="405669" y="1937692"/>
              <a:ext cx="2299081" cy="2182033"/>
              <a:chOff x="2082204" y="1276388"/>
              <a:chExt cx="3065443" cy="290937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436983A-DD97-AE48-BAA8-0A1C2B74DC55}"/>
                  </a:ext>
                </a:extLst>
              </p:cNvPr>
              <p:cNvGrpSpPr/>
              <p:nvPr/>
            </p:nvGrpSpPr>
            <p:grpSpPr>
              <a:xfrm>
                <a:off x="2639476" y="1276388"/>
                <a:ext cx="2508171" cy="2909377"/>
                <a:chOff x="1403430" y="1924088"/>
                <a:chExt cx="2508171" cy="290937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4DD409B-74B5-A945-9848-BC60FF6C1979}"/>
                    </a:ext>
                  </a:extLst>
                </p:cNvPr>
                <p:cNvSpPr/>
                <p:nvPr/>
              </p:nvSpPr>
              <p:spPr>
                <a:xfrm>
                  <a:off x="1403438" y="1924088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Estimator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7C88648-9692-7147-97FB-CF6268A17502}"/>
                    </a:ext>
                  </a:extLst>
                </p:cNvPr>
                <p:cNvSpPr/>
                <p:nvPr/>
              </p:nvSpPr>
              <p:spPr>
                <a:xfrm>
                  <a:off x="1403437" y="2540075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 err="1">
                      <a:solidFill>
                        <a:schemeClr val="tx1"/>
                      </a:solidFill>
                    </a:rPr>
                    <a:t>tf.layers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altLang="ko-KR" sz="1600" dirty="0" err="1">
                      <a:solidFill>
                        <a:schemeClr val="tx1"/>
                      </a:solidFill>
                    </a:rPr>
                    <a:t>tf.losses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altLang="ko-KR" sz="1600" dirty="0" err="1">
                      <a:solidFill>
                        <a:schemeClr val="tx1"/>
                      </a:solidFill>
                    </a:rPr>
                    <a:t>tf.metrics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F4080C50-87B7-F945-8B52-CAF3B2DB76CE}"/>
                    </a:ext>
                  </a:extLst>
                </p:cNvPr>
                <p:cNvSpPr/>
                <p:nvPr/>
              </p:nvSpPr>
              <p:spPr>
                <a:xfrm>
                  <a:off x="1403437" y="3156062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Python Tensorflow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E71F96C-BD3C-334C-ABA0-033751206AD9}"/>
                    </a:ext>
                  </a:extLst>
                </p:cNvPr>
                <p:cNvSpPr/>
                <p:nvPr/>
              </p:nvSpPr>
              <p:spPr>
                <a:xfrm>
                  <a:off x="1403437" y="3767435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C++ Tensorflow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2689FD2F-A54E-944A-AF7A-342DA580CC1E}"/>
                    </a:ext>
                  </a:extLst>
                </p:cNvPr>
                <p:cNvGrpSpPr/>
                <p:nvPr/>
              </p:nvGrpSpPr>
              <p:grpSpPr>
                <a:xfrm>
                  <a:off x="1403430" y="4378808"/>
                  <a:ext cx="2508170" cy="454657"/>
                  <a:chOff x="1403434" y="4463967"/>
                  <a:chExt cx="1873507" cy="454657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8552E22-3536-6B4C-BE68-74F4FE5894FB}"/>
                      </a:ext>
                    </a:extLst>
                  </p:cNvPr>
                  <p:cNvSpPr/>
                  <p:nvPr/>
                </p:nvSpPr>
                <p:spPr>
                  <a:xfrm>
                    <a:off x="1403434" y="4463967"/>
                    <a:ext cx="869085" cy="454657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CPU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89E2693-1575-0B48-BC0F-D8FAB3B38145}"/>
                      </a:ext>
                    </a:extLst>
                  </p:cNvPr>
                  <p:cNvSpPr/>
                  <p:nvPr/>
                </p:nvSpPr>
                <p:spPr>
                  <a:xfrm>
                    <a:off x="2407857" y="4464812"/>
                    <a:ext cx="869084" cy="45296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GPU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3C7D10-E0CD-B34F-AE12-4DB64B1E27E2}"/>
                  </a:ext>
                </a:extLst>
              </p:cNvPr>
              <p:cNvGrpSpPr/>
              <p:nvPr/>
            </p:nvGrpSpPr>
            <p:grpSpPr>
              <a:xfrm>
                <a:off x="2082204" y="1276388"/>
                <a:ext cx="387591" cy="2907687"/>
                <a:chOff x="1805804" y="1181138"/>
                <a:chExt cx="387591" cy="5815374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E1D98B3-EC5E-ED45-AB2B-39E995F523EA}"/>
                    </a:ext>
                  </a:extLst>
                </p:cNvPr>
                <p:cNvGrpSpPr/>
                <p:nvPr/>
              </p:nvGrpSpPr>
              <p:grpSpPr>
                <a:xfrm>
                  <a:off x="1805804" y="1181138"/>
                  <a:ext cx="387589" cy="2907686"/>
                  <a:chOff x="6179899" y="5623754"/>
                  <a:chExt cx="387589" cy="2952796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1A07E7A0-252D-2240-8F37-4C46BE4617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888167" y="6915486"/>
                    <a:ext cx="2952796" cy="36933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0070C0"/>
                        </a:solidFill>
                      </a:rPr>
                      <a:t>자동화</a:t>
                    </a:r>
                  </a:p>
                </p:txBody>
              </p: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326C4013-3DD6-EE41-82C1-C1262CF0E4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67488" y="562375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22B87C92-E569-3C43-9867-7170EDF87D33}"/>
                    </a:ext>
                  </a:extLst>
                </p:cNvPr>
                <p:cNvGrpSpPr/>
                <p:nvPr/>
              </p:nvGrpSpPr>
              <p:grpSpPr>
                <a:xfrm>
                  <a:off x="1834299" y="4088824"/>
                  <a:ext cx="359096" cy="2907688"/>
                  <a:chOff x="1522091" y="2824414"/>
                  <a:chExt cx="359096" cy="2952798"/>
                </a:xfrm>
              </p:grpSpPr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EB4BE7CA-D31D-7941-AAE6-8E6400044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81187" y="282441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F1F258C-C0A7-7D46-BA99-74BB8DD364C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01868" y="4144642"/>
                    <a:ext cx="2952793" cy="312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FF0000"/>
                        </a:solidFill>
                      </a:rPr>
                      <a:t>최적화</a:t>
                    </a:r>
                  </a:p>
                </p:txBody>
              </p:sp>
            </p:grp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F05363-467B-AC44-9A29-D6EA5D736F00}"/>
                </a:ext>
              </a:extLst>
            </p:cNvPr>
            <p:cNvSpPr/>
            <p:nvPr/>
          </p:nvSpPr>
          <p:spPr>
            <a:xfrm rot="10800000">
              <a:off x="2951796" y="193769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dirty="0">
                  <a:solidFill>
                    <a:schemeClr val="tx2"/>
                  </a:solidFill>
                </a:rPr>
                <a:t>High-level </a:t>
              </a:r>
            </a:p>
            <a:p>
              <a:pPr algn="ctr"/>
              <a:r>
                <a:rPr lang="en-US" altLang="ko-KR" sz="1600" dirty="0">
                  <a:solidFill>
                    <a:schemeClr val="tx2"/>
                  </a:solidFill>
                </a:rPr>
                <a:t>API</a:t>
              </a:r>
              <a:endParaRPr kumimoji="1" lang="ko-KR" alt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C07DF9-382C-6B4C-9180-B32C6E0D941E}"/>
                </a:ext>
              </a:extLst>
            </p:cNvPr>
            <p:cNvSpPr/>
            <p:nvPr/>
          </p:nvSpPr>
          <p:spPr>
            <a:xfrm rot="10800000">
              <a:off x="2961815" y="283314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Low-level </a:t>
              </a:r>
            </a:p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API</a:t>
              </a:r>
              <a:endParaRPr kumimoji="1"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96EDDD4-FB30-6849-9197-83D661100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580" y="1937691"/>
              <a:ext cx="0" cy="90000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162F0B-948D-3A4C-A8A6-F2080B1CFABF}"/>
                </a:ext>
              </a:extLst>
            </p:cNvPr>
            <p:cNvCxnSpPr>
              <a:cxnSpLocks/>
            </p:cNvCxnSpPr>
            <p:nvPr/>
          </p:nvCxnSpPr>
          <p:spPr>
            <a:xfrm>
              <a:off x="2827580" y="2763390"/>
              <a:ext cx="0" cy="900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4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F96F5-7943-7544-AC23-A20C339D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의 프로그래밍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EA0F2-F422-0943-BCBF-EED9AAD3F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7006" y="1182377"/>
            <a:ext cx="5305097" cy="466615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en-US" altLang="ko-KR" b="1" dirty="0"/>
              <a:t>Graph</a:t>
            </a:r>
          </a:p>
          <a:p>
            <a:pPr marL="0" indent="0" algn="ctr">
              <a:buNone/>
            </a:pPr>
            <a:r>
              <a:rPr kumimoji="1" lang="ko-KR" altLang="en-US" dirty="0"/>
              <a:t>계산식 구축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Logit,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Layer</a:t>
            </a:r>
          </a:p>
          <a:p>
            <a:pPr marL="457200" lvl="1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Session</a:t>
            </a:r>
          </a:p>
          <a:p>
            <a:pPr marL="0" indent="0" algn="ctr">
              <a:buNone/>
            </a:pPr>
            <a:r>
              <a:rPr kumimoji="1" lang="ko-KR" altLang="en-US" dirty="0"/>
              <a:t>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</a:t>
            </a:r>
            <a:r>
              <a:rPr kumimoji="1" lang="ko-KR" altLang="en-US" dirty="0"/>
              <a:t>의 입력 및 출력</a:t>
            </a:r>
            <a:endParaRPr kumimoji="1" lang="en-US" altLang="ko-KR" dirty="0"/>
          </a:p>
          <a:p>
            <a:pPr marL="0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Trainer</a:t>
            </a:r>
          </a:p>
          <a:p>
            <a:pPr marL="0" indent="0" algn="ctr">
              <a:buNone/>
            </a:pPr>
            <a:r>
              <a:rPr kumimoji="1" lang="ko-KR" altLang="en-US" dirty="0"/>
              <a:t>가중치 갱신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SGD (Stochastic Gradient Descent)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38C112-4CFF-6645-9C6B-A52DCDD4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97" y="894437"/>
            <a:ext cx="2948644" cy="5242034"/>
          </a:xfrm>
          <a:prstGeom prst="rect">
            <a:avLst/>
          </a:prstGeom>
        </p:spPr>
      </p:pic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18CA49E3-593B-FF44-A3D8-A78B1145F2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6B77D841-A798-4C46-8C94-F26748CDDD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65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92594-7A36-294A-B542-0714F75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</a:t>
            </a:r>
            <a:r>
              <a:rPr kumimoji="1" lang="ko-KR" altLang="en-US" dirty="0"/>
              <a:t>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 and Variable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F3A13-234E-8A42-9833-BAC039C7EA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63829"/>
            <a:ext cx="11273978" cy="3040979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FF0000"/>
                </a:solidFill>
              </a:rPr>
              <a:t>변수 </a:t>
            </a:r>
            <a:r>
              <a:rPr kumimoji="1" lang="en-US" altLang="ko-KR" dirty="0">
                <a:solidFill>
                  <a:srgbClr val="FF0000"/>
                </a:solidFill>
              </a:rPr>
              <a:t>Tensor – </a:t>
            </a:r>
            <a:r>
              <a:rPr kumimoji="1" lang="en-US" altLang="ko-KR" dirty="0" err="1">
                <a:solidFill>
                  <a:srgbClr val="FF0000"/>
                </a:solidFill>
              </a:rPr>
              <a:t>tf.</a:t>
            </a:r>
            <a:r>
              <a:rPr kumimoji="1" lang="en-US" altLang="ko-KR" b="1" dirty="0" err="1">
                <a:solidFill>
                  <a:srgbClr val="FF0000"/>
                </a:solidFill>
              </a:rPr>
              <a:t>Variable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002CFB"/>
                </a:solidFill>
              </a:rPr>
              <a:t>입력 </a:t>
            </a:r>
            <a:r>
              <a:rPr kumimoji="1" lang="en-US" altLang="ko-KR" dirty="0">
                <a:solidFill>
                  <a:srgbClr val="002CFB"/>
                </a:solidFill>
              </a:rPr>
              <a:t>Tensor – </a:t>
            </a:r>
            <a:r>
              <a:rPr kumimoji="1" lang="en-US" altLang="ko-KR" dirty="0" err="1">
                <a:solidFill>
                  <a:srgbClr val="002CFB"/>
                </a:solidFill>
              </a:rPr>
              <a:t>tf.</a:t>
            </a:r>
            <a:r>
              <a:rPr kumimoji="1" lang="en-US" altLang="ko-KR" b="1" dirty="0" err="1">
                <a:solidFill>
                  <a:srgbClr val="002CFB"/>
                </a:solidFill>
              </a:rPr>
              <a:t>Placeholder</a:t>
            </a:r>
            <a:endParaRPr kumimoji="1"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33" name="바닥글 개체 틀 3">
            <a:extLst>
              <a:ext uri="{FF2B5EF4-FFF2-40B4-BE49-F238E27FC236}">
                <a16:creationId xmlns:a16="http://schemas.microsoft.com/office/drawing/2014/main" id="{EB8FCDCE-BBD6-DB4B-A0B2-BBED8FD27E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F3F88C31-BCE6-5149-9DF8-75124E909C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7291E3-0AD3-944C-8AFD-E5510A4181EF}"/>
              </a:ext>
            </a:extLst>
          </p:cNvPr>
          <p:cNvGrpSpPr/>
          <p:nvPr/>
        </p:nvGrpSpPr>
        <p:grpSpPr>
          <a:xfrm>
            <a:off x="6412659" y="4050553"/>
            <a:ext cx="3155148" cy="1979532"/>
            <a:chOff x="943428" y="3293914"/>
            <a:chExt cx="3155148" cy="1979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/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solidFill>
                              <a:srgbClr val="002CF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/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2">
              <a:extLst>
                <a:ext uri="{FF2B5EF4-FFF2-40B4-BE49-F238E27FC236}">
                  <a16:creationId xmlns:a16="http://schemas.microsoft.com/office/drawing/2014/main" id="{B0966B91-BF85-3B48-854A-FEF0896B63E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1576841" y="4296659"/>
              <a:ext cx="393262" cy="34337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6B2A7F-2005-7146-910F-940FB4909875}"/>
                </a:ext>
              </a:extLst>
            </p:cNvPr>
            <p:cNvSpPr txBox="1"/>
            <p:nvPr/>
          </p:nvSpPr>
          <p:spPr>
            <a:xfrm>
              <a:off x="177210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cxnSp>
          <p:nvCxnSpPr>
            <p:cNvPr id="22" name="직선 화살표 연결선 14">
              <a:extLst>
                <a:ext uri="{FF2B5EF4-FFF2-40B4-BE49-F238E27FC236}">
                  <a16:creationId xmlns:a16="http://schemas.microsoft.com/office/drawing/2014/main" id="{14856A03-4BC1-6E4B-9CBD-89E2A9EA9A39}"/>
                </a:ext>
              </a:extLst>
            </p:cNvPr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1576841" y="3610621"/>
              <a:ext cx="393262" cy="31670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/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853C07-A0F3-0E43-97CA-E68C59FD38EE}"/>
                </a:ext>
              </a:extLst>
            </p:cNvPr>
            <p:cNvSpPr txBox="1"/>
            <p:nvPr/>
          </p:nvSpPr>
          <p:spPr>
            <a:xfrm>
              <a:off x="261863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CB64C5A-32E2-E543-A6AC-44202AAE7DE9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2168103" y="4111993"/>
              <a:ext cx="45053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73C8B8C-F64D-964A-B64C-B959DA925828}"/>
                </a:ext>
              </a:extLst>
            </p:cNvPr>
            <p:cNvCxnSpPr>
              <a:cxnSpLocks/>
              <a:stCxn id="23" idx="0"/>
              <a:endCxn id="35" idx="2"/>
            </p:cNvCxnSpPr>
            <p:nvPr/>
          </p:nvCxnSpPr>
          <p:spPr>
            <a:xfrm flipH="1" flipV="1">
              <a:off x="2816633" y="4296659"/>
              <a:ext cx="1" cy="3433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/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solidFill>
                              <a:srgbClr val="002CFB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4749379-F43C-DA41-8214-9E8CABCE6179}"/>
                </a:ext>
              </a:extLst>
            </p:cNvPr>
            <p:cNvCxnSpPr>
              <a:cxnSpLocks/>
              <a:stCxn id="35" idx="3"/>
              <a:endCxn id="38" idx="2"/>
            </p:cNvCxnSpPr>
            <p:nvPr/>
          </p:nvCxnSpPr>
          <p:spPr>
            <a:xfrm>
              <a:off x="3014633" y="4111993"/>
              <a:ext cx="450530" cy="133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/>
              <p:nvPr/>
            </p:nvSpPr>
            <p:spPr>
              <a:xfrm>
                <a:off x="3413603" y="4683966"/>
                <a:ext cx="19972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i="1" smtClean="0">
                          <a:solidFill>
                            <a:srgbClr val="002CFB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sz="2800" b="1" i="1" smtClean="0">
                          <a:solidFill>
                            <a:srgbClr val="002CFB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603" y="4683966"/>
                <a:ext cx="199721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00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F1237-7EC0-1149-BC62-53FFE5A7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2. Loss, Optimizer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ACBF0-2E6D-894C-9F42-61ABE1DCA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6"/>
            <a:ext cx="11273978" cy="42025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Error / Loss </a:t>
            </a:r>
            <a:r>
              <a:rPr lang="ko-KR" altLang="en-US" b="1" dirty="0">
                <a:solidFill>
                  <a:srgbClr val="FF0000"/>
                </a:solidFill>
              </a:rPr>
              <a:t>함수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L1: |target-prediction|</a:t>
            </a:r>
          </a:p>
          <a:p>
            <a:pPr marL="0" indent="0" algn="ctr">
              <a:buNone/>
            </a:pPr>
            <a:r>
              <a:rPr lang="en-US" altLang="ko-KR" dirty="0"/>
              <a:t>L2: (target – prediction)</a:t>
            </a:r>
            <a:r>
              <a:rPr lang="en-US" altLang="ko-KR" baseline="30000" dirty="0"/>
              <a:t>2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b="1" dirty="0">
                <a:solidFill>
                  <a:srgbClr val="002CFB"/>
                </a:solidFill>
              </a:rPr>
              <a:t>학습 알고리즘</a:t>
            </a:r>
            <a:endParaRPr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SGD, Adam, </a:t>
            </a:r>
            <a:r>
              <a:rPr lang="en-US" altLang="ko-KR" dirty="0" err="1"/>
              <a:t>Adagrad</a:t>
            </a:r>
            <a:r>
              <a:rPr lang="en-US" altLang="ko-KR" dirty="0"/>
              <a:t>...</a:t>
            </a:r>
          </a:p>
          <a:p>
            <a:pPr marL="0" indent="0" algn="ctr">
              <a:buNone/>
            </a:pPr>
            <a:r>
              <a:rPr lang="en-US" altLang="ko-KR" dirty="0"/>
              <a:t> </a:t>
            </a:r>
          </a:p>
          <a:p>
            <a:pPr marL="0" indent="0" algn="ctr">
              <a:buNone/>
            </a:pPr>
            <a:r>
              <a:rPr lang="en-US" altLang="ko-KR" b="1" dirty="0" err="1"/>
              <a:t>tf.train.</a:t>
            </a:r>
            <a:r>
              <a:rPr lang="en-US" altLang="ko-KR" b="1" dirty="0" err="1">
                <a:solidFill>
                  <a:srgbClr val="002CFB"/>
                </a:solidFill>
              </a:rPr>
              <a:t>Optimizer</a:t>
            </a:r>
            <a:r>
              <a:rPr lang="en-US" altLang="ko-KR" b="1" dirty="0"/>
              <a:t>(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).minimize(</a:t>
            </a:r>
            <a:r>
              <a:rPr lang="en-US" altLang="ko-KR" b="1" dirty="0">
                <a:solidFill>
                  <a:srgbClr val="FF0000"/>
                </a:solidFill>
              </a:rPr>
              <a:t>loss</a:t>
            </a:r>
            <a:r>
              <a:rPr lang="en-US" altLang="ko-KR" b="1" dirty="0"/>
              <a:t>)</a:t>
            </a:r>
            <a:endParaRPr lang="en" altLang="ko-KR" b="1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5DC0FD-648D-DF40-84DF-BBEE7B9226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712B7B-2556-BC45-B3CF-079EAF8153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0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8510-A835-8949-9785-BA37A40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3. Session </a:t>
            </a:r>
            <a:r>
              <a:rPr kumimoji="1" lang="ko-KR" altLang="en-US" dirty="0"/>
              <a:t>정의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학습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E5F5E-609D-7040-A42D-FE60D5D562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526101"/>
            <a:ext cx="11273978" cy="34106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dirty="0"/>
              <a:t>Session – Tensor</a:t>
            </a:r>
            <a:r>
              <a:rPr kumimoji="1" lang="ko-KR" altLang="en-US" dirty="0"/>
              <a:t>에 대한 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Feed tensor</a:t>
            </a:r>
            <a:r>
              <a:rPr kumimoji="1" lang="ko-KR" altLang="en-US" dirty="0"/>
              <a:t>를 입력으로 받고</a:t>
            </a:r>
            <a:r>
              <a:rPr kumimoji="1" lang="en-US" altLang="ko-KR" dirty="0"/>
              <a:t>, </a:t>
            </a:r>
            <a:r>
              <a:rPr kumimoji="1" lang="en-US" altLang="ko-KR" b="1" dirty="0"/>
              <a:t>fetch tensor</a:t>
            </a:r>
            <a:r>
              <a:rPr kumimoji="1" lang="ko-KR" altLang="en-US" dirty="0"/>
              <a:t>를 출력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 err="1"/>
              <a:t>Session.run</a:t>
            </a:r>
            <a:r>
              <a:rPr kumimoji="1" lang="en-US" altLang="ko-KR" b="1" dirty="0"/>
              <a:t>(fetch, feed)</a:t>
            </a:r>
          </a:p>
          <a:p>
            <a:pPr marL="0" indent="0" algn="ctr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r>
              <a:rPr kumimoji="1" lang="en-US" altLang="ko-KR" dirty="0"/>
              <a:t>Optimizer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fetch </a:t>
            </a:r>
            <a:r>
              <a:rPr kumimoji="1" lang="ko-KR" altLang="en-US" dirty="0"/>
              <a:t>하면 학습 실행</a:t>
            </a:r>
            <a:r>
              <a:rPr kumimoji="1" lang="en-US" altLang="ko-KR" dirty="0"/>
              <a:t>!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9E61BC-637B-2E4D-8758-7C8693C390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B372C-4966-D24E-A1B4-B254E0C07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ED64C0-E182-BF4B-809A-19818D58E10B}"/>
              </a:ext>
            </a:extLst>
          </p:cNvPr>
          <p:cNvGrpSpPr/>
          <p:nvPr/>
        </p:nvGrpSpPr>
        <p:grpSpPr>
          <a:xfrm>
            <a:off x="4186241" y="5073953"/>
            <a:ext cx="4329186" cy="1058532"/>
            <a:chOff x="-1862993" y="3266311"/>
            <a:chExt cx="5882978" cy="1440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F7C241-04C3-1D44-AAFF-77714DD406D0}"/>
                </a:ext>
              </a:extLst>
            </p:cNvPr>
            <p:cNvSpPr/>
            <p:nvPr/>
          </p:nvSpPr>
          <p:spPr>
            <a:xfrm>
              <a:off x="-1862993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Tensor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(Feed)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E70A38-C80C-CC49-81E3-91DF9BF73140}"/>
                </a:ext>
              </a:extLst>
            </p:cNvPr>
            <p:cNvSpPr txBox="1"/>
            <p:nvPr/>
          </p:nvSpPr>
          <p:spPr>
            <a:xfrm>
              <a:off x="358496" y="3503612"/>
              <a:ext cx="1440000" cy="9794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050" dirty="0"/>
                <a:t>Operation(s)</a:t>
              </a:r>
              <a:endParaRPr lang="ko-KR" altLang="en-US" sz="105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1601140-E5DD-F940-9834-66861CBDD90C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-422993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D733E6-B085-5843-9953-19050BA06954}"/>
                </a:ext>
              </a:extLst>
            </p:cNvPr>
            <p:cNvSpPr/>
            <p:nvPr/>
          </p:nvSpPr>
          <p:spPr>
            <a:xfrm>
              <a:off x="2579985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Tensor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(Fetch)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482A635-FCB9-B142-861D-5C782435A8EC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1798496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27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6DBDF-7A1B-AC44-BE56-09A95848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</a:t>
            </a:r>
            <a:r>
              <a:rPr kumimoji="1" lang="ko-KR" altLang="en-US" dirty="0"/>
              <a:t> </a:t>
            </a:r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Tensorboard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7705C-79C0-AF43-864C-ED8C0B69B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ko-KR" altLang="en-US" dirty="0" err="1"/>
              <a:t>딥러닝</a:t>
            </a:r>
            <a:r>
              <a:rPr kumimoji="1" lang="ko-KR" altLang="en-US" dirty="0"/>
              <a:t> 학습 시 유용한 시각화 툴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B778A5-7297-2648-B9D9-9B36E38561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D2D003-D8F3-FA46-A257-AF9EE9BD17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99D4D-1BAB-424B-B6D5-0EF53193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876722"/>
            <a:ext cx="4737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8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3705</TotalTime>
  <Words>512</Words>
  <Application>Microsoft Office PowerPoint</Application>
  <PresentationFormat>와이드스크린</PresentationFormat>
  <Paragraphs>129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시스템 서체</vt:lpstr>
      <vt:lpstr>Arial</vt:lpstr>
      <vt:lpstr>Calibri</vt:lpstr>
      <vt:lpstr>Cambria Math</vt:lpstr>
      <vt:lpstr>Office 테마</vt:lpstr>
      <vt:lpstr>텐서플로우(TensorFlow) 기초 및 실습</vt:lpstr>
      <vt:lpstr>Google Colaboratory 실습 환경 준비</vt:lpstr>
      <vt:lpstr>PowerPoint 프레젠테이션</vt:lpstr>
      <vt:lpstr>Tensorflow 구성</vt:lpstr>
      <vt:lpstr>TensorFlow의 프로그래밍 구조</vt:lpstr>
      <vt:lpstr>Step 1. Tensor and Variable</vt:lpstr>
      <vt:lpstr>Step 2. Loss, Optimizer</vt:lpstr>
      <vt:lpstr>Step 3. Session 정의 및 학습 실행</vt:lpstr>
      <vt:lpstr>Step 4. Tensorboard</vt:lpstr>
      <vt:lpstr>요약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윤지석</cp:lastModifiedBy>
  <cp:revision>74</cp:revision>
  <dcterms:created xsi:type="dcterms:W3CDTF">2018-07-27T12:12:27Z</dcterms:created>
  <dcterms:modified xsi:type="dcterms:W3CDTF">2018-08-04T02:08:29Z</dcterms:modified>
</cp:coreProperties>
</file>